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Lst>
  <p:sldSz cy="10058400" cx="7772400"/>
  <p:notesSz cx="6858000" cy="9144000"/>
  <p:embeddedFontLst>
    <p:embeddedFont>
      <p:font typeface="Google Sans SemiBold"/>
      <p:regular r:id="rId14"/>
      <p:bold r:id="rId15"/>
      <p:italic r:id="rId16"/>
      <p:boldItalic r:id="rId17"/>
    </p:embeddedFont>
    <p:embeddedFont>
      <p:font typeface="Roboto"/>
      <p:regular r:id="rId18"/>
      <p:bold r:id="rId19"/>
      <p:italic r:id="rId20"/>
      <p:boldItalic r:id="rId21"/>
    </p:embeddedFont>
    <p:embeddedFont>
      <p:font typeface="PT Sans Narrow"/>
      <p:regular r:id="rId22"/>
      <p:bold r:id="rId23"/>
    </p:embeddedFont>
    <p:embeddedFont>
      <p:font typeface="Lato"/>
      <p:regular r:id="rId24"/>
      <p:bold r:id="rId25"/>
      <p:italic r:id="rId26"/>
      <p:boldItalic r:id="rId27"/>
    </p:embeddedFont>
    <p:embeddedFont>
      <p:font typeface="Google Sans"/>
      <p:regular r:id="rId28"/>
      <p:bold r:id="rId29"/>
      <p:italic r:id="rId30"/>
      <p:boldItalic r:id="rId31"/>
    </p:embeddedFont>
    <p:embeddedFont>
      <p:font typeface="Work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Lato-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GoogleSans-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Italic.fntdata"/><Relationship Id="rId30" Type="http://schemas.openxmlformats.org/officeDocument/2006/relationships/font" Target="fonts/GoogleSans-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font" Target="fonts/GoogleSansSemiBold-bold.fntdata"/><Relationship Id="rId14" Type="http://schemas.openxmlformats.org/officeDocument/2006/relationships/font" Target="fonts/GoogleSansSemiBold-regular.fntdata"/><Relationship Id="rId17" Type="http://schemas.openxmlformats.org/officeDocument/2006/relationships/font" Target="fonts/GoogleSansSemiBold-boldItalic.fntdata"/><Relationship Id="rId16" Type="http://schemas.openxmlformats.org/officeDocument/2006/relationships/font" Target="fonts/GoogleSansSemiBold-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422" name="Google Shape;422;p17"/>
          <p:cNvSpPr/>
          <p:nvPr>
            <p:ph idx="2" type="pic"/>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18"/>
          <p:cNvSpPr/>
          <p:nvPr>
            <p:ph idx="2" type="pic"/>
          </p:nvPr>
        </p:nvSpPr>
        <p:spPr>
          <a:xfrm>
            <a:off x="3552088" y="1473363"/>
            <a:ext cx="3035400" cy="2495700"/>
          </a:xfrm>
          <a:prstGeom prst="rect">
            <a:avLst/>
          </a:prstGeom>
        </p:spPr>
      </p:sp>
      <p:sp>
        <p:nvSpPr>
          <p:cNvPr id="432" name="Google Shape;432;p18"/>
          <p:cNvSpPr/>
          <p:nvPr>
            <p:ph idx="3" type="pic"/>
          </p:nvPr>
        </p:nvSpPr>
        <p:spPr>
          <a:xfrm>
            <a:off x="4054775" y="4659950"/>
            <a:ext cx="3035400" cy="2495700"/>
          </a:xfrm>
          <a:prstGeom prst="rect">
            <a:avLst/>
          </a:prstGeom>
        </p:spPr>
      </p:sp>
      <p:sp>
        <p:nvSpPr>
          <p:cNvPr id="433" name="Google Shape;433;p18"/>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pic>
        <p:nvPicPr>
          <p:cNvPr id="442" name="Google Shape;442;p19"/>
          <p:cNvPicPr preferRelativeResize="0"/>
          <p:nvPr>
            <p:ph idx="2" type="pic"/>
          </p:nvPr>
        </p:nvPicPr>
        <p:blipFill rotWithShape="1">
          <a:blip r:embed="rId3">
            <a:alphaModFix/>
          </a:blip>
          <a:srcRect b="0" l="13306" r="13299" t="0"/>
          <a:stretch/>
        </p:blipFill>
        <p:spPr>
          <a:xfrm>
            <a:off x="3403499" y="7563575"/>
            <a:ext cx="3928125" cy="2285825"/>
          </a:xfrm>
          <a:prstGeom prst="rect">
            <a:avLst/>
          </a:prstGeom>
        </p:spPr>
      </p:pic>
      <p:sp>
        <p:nvSpPr>
          <p:cNvPr id="443" name="Google Shape;443;p19"/>
          <p:cNvSpPr txBox="1"/>
          <p:nvPr/>
        </p:nvSpPr>
        <p:spPr>
          <a:xfrm>
            <a:off x="4467025" y="80247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Lato"/>
              <a:ea typeface="Lato"/>
              <a:cs typeface="Lato"/>
              <a:sym typeface="Lato"/>
            </a:endParaRPr>
          </a:p>
        </p:txBody>
      </p:sp>
      <p:grpSp>
        <p:nvGrpSpPr>
          <p:cNvPr id="444" name="Google Shape;444;p19"/>
          <p:cNvGrpSpPr/>
          <p:nvPr/>
        </p:nvGrpSpPr>
        <p:grpSpPr>
          <a:xfrm>
            <a:off x="188700" y="189999"/>
            <a:ext cx="5190000" cy="1170349"/>
            <a:chOff x="188700" y="492175"/>
            <a:chExt cx="5190000" cy="886628"/>
          </a:xfrm>
        </p:grpSpPr>
        <p:sp>
          <p:nvSpPr>
            <p:cNvPr id="445" name="Google Shape;445;p19"/>
            <p:cNvSpPr txBox="1"/>
            <p:nvPr/>
          </p:nvSpPr>
          <p:spPr>
            <a:xfrm>
              <a:off x="188700" y="492175"/>
              <a:ext cx="5190000" cy="8865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800">
                  <a:latin typeface="Google Sans SemiBold"/>
                  <a:ea typeface="Google Sans SemiBold"/>
                  <a:cs typeface="Google Sans SemiBold"/>
                  <a:sym typeface="Google Sans SemiBold"/>
                </a:rPr>
                <a:t>Addressing User Churn and Engagement: A Strategic Approach</a:t>
              </a:r>
              <a:endParaRPr sz="210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909904"/>
              <a:ext cx="50973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Uncovering Root Causes and Developing Targeted Solutions for Improved User Retention and Engagement</a:t>
              </a:r>
              <a:endParaRPr>
                <a:solidFill>
                  <a:srgbClr val="000000"/>
                </a:solidFill>
                <a:latin typeface="Roboto"/>
                <a:ea typeface="Roboto"/>
                <a:cs typeface="Roboto"/>
                <a:sym typeface="Roboto"/>
              </a:endParaRPr>
            </a:p>
          </p:txBody>
        </p:sp>
      </p:grpSp>
      <p:sp>
        <p:nvSpPr>
          <p:cNvPr id="447" name="Google Shape;447;p19"/>
          <p:cNvSpPr txBox="1"/>
          <p:nvPr/>
        </p:nvSpPr>
        <p:spPr>
          <a:xfrm>
            <a:off x="188700" y="1901400"/>
            <a:ext cx="2796600" cy="312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500">
                <a:solidFill>
                  <a:schemeClr val="dk2"/>
                </a:solidFill>
                <a:latin typeface="Google Sans"/>
                <a:ea typeface="Google Sans"/>
                <a:cs typeface="Google Sans"/>
                <a:sym typeface="Google Sans"/>
              </a:rPr>
              <a:t>The main issue identified is the high churn rate among users who didn't use the app much during the last month. There's also a high number of users who didn't drive at all during the month, which could indicate a lack of engagement or satisfaction with the app.</a:t>
            </a:r>
            <a:endParaRPr sz="1500">
              <a:solidFill>
                <a:schemeClr val="dk2"/>
              </a:solidFill>
              <a:latin typeface="Google Sans"/>
              <a:ea typeface="Google Sans"/>
              <a:cs typeface="Google Sans"/>
              <a:sym typeface="Google Sans"/>
            </a:endParaRPr>
          </a:p>
        </p:txBody>
      </p:sp>
      <p:sp>
        <p:nvSpPr>
          <p:cNvPr id="448" name="Google Shape;448;p19"/>
          <p:cNvSpPr txBox="1"/>
          <p:nvPr/>
        </p:nvSpPr>
        <p:spPr>
          <a:xfrm>
            <a:off x="3308425" y="1901400"/>
            <a:ext cx="4330800" cy="2358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500">
                <a:solidFill>
                  <a:schemeClr val="dk2"/>
                </a:solidFill>
                <a:latin typeface="Google Sans"/>
                <a:ea typeface="Google Sans"/>
                <a:cs typeface="Google Sans"/>
                <a:sym typeface="Google Sans"/>
              </a:rPr>
              <a:t>To address these issues, we need to understand the reasons behind these behaviors. We can do this by analyzing user data, conducting surveys, and observing user interactions with the app. Once we identify the root causes, we can develop targeted solutions to improve user retention and engagement.</a:t>
            </a:r>
            <a:endParaRPr sz="1500">
              <a:solidFill>
                <a:schemeClr val="dk2"/>
              </a:solidFill>
              <a:latin typeface="Google Sans"/>
              <a:ea typeface="Google Sans"/>
              <a:cs typeface="Google Sans"/>
              <a:sym typeface="Google Sans"/>
            </a:endParaRPr>
          </a:p>
        </p:txBody>
      </p:sp>
      <p:sp>
        <p:nvSpPr>
          <p:cNvPr id="449" name="Google Shape;449;p19"/>
          <p:cNvSpPr txBox="1"/>
          <p:nvPr/>
        </p:nvSpPr>
        <p:spPr>
          <a:xfrm>
            <a:off x="188550" y="5571100"/>
            <a:ext cx="2796600" cy="4278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solidFill>
                  <a:schemeClr val="dk2"/>
                </a:solidFill>
                <a:latin typeface="Google Sans"/>
                <a:ea typeface="Google Sans"/>
                <a:cs typeface="Google Sans"/>
                <a:sym typeface="Google Sans"/>
              </a:rPr>
              <a:t>If these issues are not addressed, it could lead to a decrease in user base and revenue. By improving user retention and engagement, we can increase the lifetime value of our users, leading to higher revenue in the long term.</a:t>
            </a:r>
            <a:endParaRPr sz="1700">
              <a:solidFill>
                <a:schemeClr val="dk2"/>
              </a:solidFill>
              <a:latin typeface="Google Sans"/>
              <a:ea typeface="Google Sans"/>
              <a:cs typeface="Google Sans"/>
              <a:sym typeface="Google Sans"/>
            </a:endParaRPr>
          </a:p>
        </p:txBody>
      </p:sp>
      <p:sp>
        <p:nvSpPr>
          <p:cNvPr id="450" name="Google Shape;450;p19"/>
          <p:cNvSpPr txBox="1"/>
          <p:nvPr/>
        </p:nvSpPr>
        <p:spPr>
          <a:xfrm>
            <a:off x="3308350" y="4724375"/>
            <a:ext cx="4330800" cy="2839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500">
                <a:solidFill>
                  <a:schemeClr val="dk2"/>
                </a:solidFill>
                <a:latin typeface="Google Sans"/>
                <a:ea typeface="Google Sans"/>
                <a:cs typeface="Google Sans"/>
                <a:sym typeface="Google Sans"/>
              </a:rPr>
              <a:t>There's a correlation between the number of days a user uses the app in a month and the number of kilometers they drive. Users who use the app more frequently tend to drive more. Also, there's a high churn rate among long-distance users, indicating that they might be dissatisfied with the app's features or services.</a:t>
            </a:r>
            <a:endParaRPr sz="1500">
              <a:solidFill>
                <a:schemeClr val="dk2"/>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0"/>
          <p:cNvSpPr/>
          <p:nvPr>
            <p:ph idx="2" type="pic"/>
          </p:nvPr>
        </p:nvSpPr>
        <p:spPr>
          <a:xfrm>
            <a:off x="4076163" y="6199700"/>
            <a:ext cx="3035400" cy="2495700"/>
          </a:xfrm>
          <a:prstGeom prst="rect">
            <a:avLst/>
          </a:prstGeom>
        </p:spPr>
      </p:sp>
      <p:grpSp>
        <p:nvGrpSpPr>
          <p:cNvPr id="456" name="Google Shape;456;p20"/>
          <p:cNvGrpSpPr/>
          <p:nvPr/>
        </p:nvGrpSpPr>
        <p:grpSpPr>
          <a:xfrm>
            <a:off x="404725" y="508525"/>
            <a:ext cx="5190000" cy="771300"/>
            <a:chOff x="188700" y="665125"/>
            <a:chExt cx="5190000" cy="771300"/>
          </a:xfrm>
        </p:grpSpPr>
        <p:sp>
          <p:nvSpPr>
            <p:cNvPr id="457" name="Google Shape;457;p20"/>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8" name="Google Shape;458;p20"/>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21"/>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64" name="Google Shape;464;p21"/>
          <p:cNvSpPr/>
          <p:nvPr>
            <p:ph idx="2" type="pic"/>
          </p:nvPr>
        </p:nvSpPr>
        <p:spPr>
          <a:xfrm>
            <a:off x="4394725" y="4961200"/>
            <a:ext cx="3035400" cy="2495700"/>
          </a:xfrm>
          <a:prstGeom prst="rect">
            <a:avLst/>
          </a:prstGeom>
        </p:spPr>
      </p:sp>
      <p:grpSp>
        <p:nvGrpSpPr>
          <p:cNvPr id="465" name="Google Shape;465;p21"/>
          <p:cNvGrpSpPr/>
          <p:nvPr/>
        </p:nvGrpSpPr>
        <p:grpSpPr>
          <a:xfrm>
            <a:off x="188700" y="665125"/>
            <a:ext cx="5190000" cy="771300"/>
            <a:chOff x="188700" y="665125"/>
            <a:chExt cx="5190000" cy="771300"/>
          </a:xfrm>
        </p:grpSpPr>
        <p:sp>
          <p:nvSpPr>
            <p:cNvPr id="466" name="Google Shape;466;p21"/>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7" name="Google Shape;467;p21"/>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grpSp>
        <p:nvGrpSpPr>
          <p:cNvPr id="472" name="Google Shape;472;p22"/>
          <p:cNvGrpSpPr/>
          <p:nvPr/>
        </p:nvGrpSpPr>
        <p:grpSpPr>
          <a:xfrm>
            <a:off x="188700" y="665125"/>
            <a:ext cx="5190000" cy="771300"/>
            <a:chOff x="188700" y="665125"/>
            <a:chExt cx="5190000" cy="771300"/>
          </a:xfrm>
        </p:grpSpPr>
        <p:sp>
          <p:nvSpPr>
            <p:cNvPr id="473" name="Google Shape;473;p22"/>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4" name="Google Shape;474;p22"/>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